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71" r:id="rId7"/>
    <p:sldId id="263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21340-B5C0-0A91-F24D-071757A6FD5F}" v="2" dt="2021-09-22T13:52:23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ough, Madalynn" userId="S::madalynn.slough@dmschools.org::7136d483-1d31-4f5d-96b2-d957af85c6e1" providerId="AD" clId="Web-{45121340-B5C0-0A91-F24D-071757A6FD5F}"/>
    <pc:docChg chg="modSld">
      <pc:chgData name="Slough, Madalynn" userId="S::madalynn.slough@dmschools.org::7136d483-1d31-4f5d-96b2-d957af85c6e1" providerId="AD" clId="Web-{45121340-B5C0-0A91-F24D-071757A6FD5F}" dt="2021-09-22T13:52:23.350" v="1" actId="1076"/>
      <pc:docMkLst>
        <pc:docMk/>
      </pc:docMkLst>
      <pc:sldChg chg="modSp">
        <pc:chgData name="Slough, Madalynn" userId="S::madalynn.slough@dmschools.org::7136d483-1d31-4f5d-96b2-d957af85c6e1" providerId="AD" clId="Web-{45121340-B5C0-0A91-F24D-071757A6FD5F}" dt="2021-09-22T13:52:23.350" v="1" actId="1076"/>
        <pc:sldMkLst>
          <pc:docMk/>
          <pc:sldMk cId="2128666606" sldId="271"/>
        </pc:sldMkLst>
        <pc:picChg chg="mod">
          <ac:chgData name="Slough, Madalynn" userId="S::madalynn.slough@dmschools.org::7136d483-1d31-4f5d-96b2-d957af85c6e1" providerId="AD" clId="Web-{45121340-B5C0-0A91-F24D-071757A6FD5F}" dt="2021-09-22T13:52:23.350" v="1" actId="1076"/>
          <ac:picMkLst>
            <pc:docMk/>
            <pc:sldMk cId="2128666606" sldId="271"/>
            <ac:picMk id="6" creationId="{9EAAF6C8-78C7-4D63-B3D6-0E1BBEF61A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619A3-49C1-4A09-BF68-D978E6FB5DB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E20E-6CE7-4DE8-B963-4BB5BC465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0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2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Krischel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4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module is approximately 6-8 weeks of instruction.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9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The ALL Block has five components: Additional Work with Complex Text; Reading and Speaking Fluency/GUM (Grammar, Usage, and Mechanics); Writing Practice; Word Study and Vocabulary; and Independent Reading.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6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1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4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Classroom expectations are consistent with SAIL expections.  In 5th grade we teach students to have a growth mindset when learning new things instead of having a fixed mindset.  We all have the ability to learn some new even when it seems difficult at first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53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refill station is a places where students can go to take a few minutes to recharge.  When a student is feeling overwhelmed and in need of a break, this is a great option for them right in the classroom.  There are </a:t>
            </a:r>
            <a:r>
              <a:rPr lang="en-US" err="1">
                <a:cs typeface="Calibri"/>
              </a:rPr>
              <a:t>figets</a:t>
            </a:r>
            <a:r>
              <a:rPr lang="en-US">
                <a:cs typeface="Calibri"/>
              </a:rPr>
              <a:t> for them to use and </a:t>
            </a:r>
            <a:r>
              <a:rPr lang="en-US" err="1">
                <a:cs typeface="Calibri"/>
              </a:rPr>
              <a:t>empotion</a:t>
            </a:r>
            <a:r>
              <a:rPr lang="en-US">
                <a:cs typeface="Calibri"/>
              </a:rPr>
              <a:t> regulators as well.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4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Yardsticks are the benchmarks for testing.  We assess student progress three times a year.  Students scores reflect if they are growing at the rate they should be for the year. We assess students in math and reading three times a year.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E20E-6CE7-4DE8-B963-4BB5BC465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2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8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5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6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6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7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0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9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8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2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7944FEB-23C1-4A27-B7BB-A07122F55B1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C61C5AA-FC2F-4AA6-8A03-C957FB95F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4.wdp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smore.com/app/reporting/out/rnq68?u=https%3A%2F%2Fwww.roomrecess.com%2Fmobile%2FFastFacts%2Fplay.html&amp;t=https://www.roomrecess.com/mobile/FastFacts/play.html&amp;w=w-7586121318&amp;i=&amp;l=l-6270140504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splashlearn.com/math-skills/math-facts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factmonster.com/math/flashcards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7.pn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3A2F-6D34-4F77-A4D2-CA25F336E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9000"/>
              <a:t>5</a:t>
            </a:r>
            <a:r>
              <a:rPr lang="en-US" sz="9000" baseline="30000"/>
              <a:t>th</a:t>
            </a:r>
            <a:r>
              <a:rPr lang="en-US" sz="9000"/>
              <a:t> Grade </a:t>
            </a:r>
            <a:br>
              <a:rPr lang="en-US" sz="9000"/>
            </a:br>
            <a:r>
              <a:rPr lang="en-US" sz="9000"/>
              <a:t>virtual cruise </a:t>
            </a:r>
          </a:p>
        </p:txBody>
      </p:sp>
      <p:pic>
        <p:nvPicPr>
          <p:cNvPr id="4" name="5th intro">
            <a:hlinkClick r:id="" action="ppaction://media"/>
            <a:extLst>
              <a:ext uri="{FF2B5EF4-FFF2-40B4-BE49-F238E27FC236}">
                <a16:creationId xmlns:a16="http://schemas.microsoft.com/office/drawing/2014/main" id="{005BA0B0-E0F7-424D-B31E-876806380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" y="5779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Refill station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FEBC14F-9AD3-4C16-9B44-4B948E12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467" y="2890564"/>
            <a:ext cx="2814190" cy="375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B086EC8-03AA-4B71-825C-C4AA432DF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199">
            <a:off x="7751948" y="339200"/>
            <a:ext cx="2474350" cy="297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CFA8FB-8FE7-4CA3-9D3C-746154C4A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007" y="70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3EBCF-61F9-4374-B3AE-2D36F0681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2467" y="2114416"/>
            <a:ext cx="4251045" cy="391530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800" err="1"/>
              <a:t>CBMr</a:t>
            </a:r>
            <a:r>
              <a:rPr lang="en-US" sz="2800"/>
              <a:t> Assessment:</a:t>
            </a:r>
          </a:p>
          <a:p>
            <a:r>
              <a:rPr lang="en-US" sz="2800"/>
              <a:t>Fall- 132</a:t>
            </a:r>
          </a:p>
          <a:p>
            <a:r>
              <a:rPr lang="en-US" sz="2800"/>
              <a:t>Winter- 149</a:t>
            </a:r>
          </a:p>
          <a:p>
            <a:r>
              <a:rPr lang="en-US" sz="2800"/>
              <a:t>Spring- 162</a:t>
            </a:r>
          </a:p>
          <a:p>
            <a:endParaRPr lang="en-US" sz="2800"/>
          </a:p>
          <a:p>
            <a:r>
              <a:rPr lang="en-US" sz="2800" err="1"/>
              <a:t>aMath</a:t>
            </a:r>
            <a:r>
              <a:rPr lang="en-US" sz="2800"/>
              <a:t>: </a:t>
            </a:r>
          </a:p>
          <a:p>
            <a:r>
              <a:rPr lang="en-US" sz="2800"/>
              <a:t>Fall- 213</a:t>
            </a:r>
          </a:p>
          <a:p>
            <a:r>
              <a:rPr lang="en-US" sz="2800"/>
              <a:t>Winter- 216</a:t>
            </a:r>
          </a:p>
          <a:p>
            <a:r>
              <a:rPr lang="en-US" sz="2800"/>
              <a:t>Spring- 218</a:t>
            </a:r>
          </a:p>
          <a:p>
            <a:endParaRPr lang="en-US" sz="2800">
              <a:solidFill>
                <a:schemeClr val="tx2"/>
              </a:solidFill>
            </a:endParaRPr>
          </a:p>
          <a:p>
            <a:endParaRPr lang="en-US" sz="2800">
              <a:solidFill>
                <a:schemeClr val="tx2"/>
              </a:solidFill>
            </a:endParaRPr>
          </a:p>
          <a:p>
            <a:endParaRPr lang="en-US" sz="2800">
              <a:solidFill>
                <a:schemeClr val="tx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yardsticks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CB47E3-BE34-4EF5-A641-08760A4BC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908" y="641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15AAB4E-1AF6-4A73-9822-087B0F4ED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949" y="643466"/>
            <a:ext cx="6878676" cy="557106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-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Flashcards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solidFill>
                  <a:srgbClr val="000000"/>
                </a:solidFill>
                <a:latin typeface="+mn-lt"/>
              </a:rPr>
              <a:t>-READ 20 MINUTES A DAY 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400">
                <a:solidFill>
                  <a:srgbClr val="000000"/>
                </a:solidFill>
                <a:latin typeface="+mn-lt"/>
              </a:rPr>
              <a:t>Online Resources: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solidFill>
                  <a:srgbClr val="000000"/>
                </a:solidFill>
                <a:latin typeface="+mn-lt"/>
              </a:rPr>
              <a:t>-Elementary student resources website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1600" u="sng">
                <a:solidFill>
                  <a:srgbClr val="1C6E98"/>
                </a:solidFill>
                <a:latin typeface="+mn-lt"/>
                <a:cs typeface="Arial"/>
                <a:hlinkClick r:id="rId5"/>
              </a:rPr>
              <a:t>https://www.factmonster.com/math/flashcards</a:t>
            </a:r>
            <a:br>
              <a:rPr lang="en-US" sz="1600" u="sng">
                <a:latin typeface="+mn-lt"/>
                <a:cs typeface="Arial" panose="020B0604020202020204" pitchFamily="34" charset="0"/>
              </a:rPr>
            </a:br>
            <a:br>
              <a:rPr lang="en-US" sz="1600" u="sng">
                <a:latin typeface="+mn-lt"/>
                <a:cs typeface="Arial" panose="020B0604020202020204" pitchFamily="34" charset="0"/>
              </a:rPr>
            </a:br>
            <a:r>
              <a:rPr lang="en-US" sz="1600" u="sng">
                <a:latin typeface="+mn-lt"/>
                <a:cs typeface="Arial"/>
                <a:hlinkClick r:id="rId6"/>
              </a:rPr>
              <a:t>https://www.splashlearn.com/math-skills/math-facts</a:t>
            </a:r>
            <a:br>
              <a:rPr lang="en-US" sz="1600" u="sng">
                <a:latin typeface="+mn-lt"/>
                <a:cs typeface="Arial"/>
              </a:rPr>
            </a:br>
            <a:br>
              <a:rPr lang="en-US" sz="1600" u="sng">
                <a:latin typeface="+mn-lt"/>
                <a:cs typeface="Arial"/>
              </a:rPr>
            </a:br>
            <a:r>
              <a:rPr lang="en-US" sz="1600" u="sng">
                <a:latin typeface="+mn-lt"/>
                <a:cs typeface="Arial"/>
                <a:hlinkClick r:id="rId7"/>
              </a:rPr>
              <a:t>https://www.roomrecess.com/mobile/FastFacts/play.html</a:t>
            </a:r>
            <a:br>
              <a:rPr lang="en-US" sz="1800" u="sng">
                <a:latin typeface="+mn-lt"/>
                <a:cs typeface="Arial"/>
              </a:rPr>
            </a:br>
            <a:br>
              <a:rPr lang="en-US" sz="1800" u="sng">
                <a:latin typeface="+mn-lt"/>
                <a:cs typeface="Arial"/>
              </a:rPr>
            </a:br>
            <a:br>
              <a:rPr lang="en-US" sz="2000"/>
            </a:br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94DA-8ACE-4EC4-8EB7-A34B9F6C1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8454" y="-2"/>
            <a:ext cx="4513546" cy="6858002"/>
          </a:xfrm>
          <a:prstGeom prst="rect">
            <a:avLst/>
          </a:prstGeom>
          <a:blipFill dpi="0" rotWithShape="1">
            <a:blip r:embed="rId8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3EBCF-61F9-4374-B3AE-2D36F0681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74" y="46009"/>
            <a:ext cx="4179645" cy="6745855"/>
          </a:xfrm>
        </p:spPr>
        <p:txBody>
          <a:bodyPr anchor="ctr">
            <a:normAutofit/>
          </a:bodyPr>
          <a:lstStyle/>
          <a:p>
            <a:pPr algn="ctr"/>
            <a:br>
              <a:rPr lang="en-US" sz="3600">
                <a:latin typeface="+mj-lt"/>
              </a:rPr>
            </a:br>
            <a:endParaRPr lang="en-US" sz="3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B1CEE9-8890-44BB-AAF7-AC2AE7AE3659}"/>
              </a:ext>
            </a:extLst>
          </p:cNvPr>
          <p:cNvSpPr txBox="1">
            <a:spLocks/>
          </p:cNvSpPr>
          <p:nvPr/>
        </p:nvSpPr>
        <p:spPr>
          <a:xfrm>
            <a:off x="7836179" y="74762"/>
            <a:ext cx="4310160" cy="6688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10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/>
          </a:p>
          <a:p>
            <a:pPr algn="ctr"/>
            <a:r>
              <a:rPr lang="en-US" sz="7200"/>
              <a:t>What can students do at home?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15BCC-1630-4407-A801-95820B0D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040" y="399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6157" y="1110053"/>
            <a:ext cx="3415684" cy="4580300"/>
          </a:xfrm>
        </p:spPr>
        <p:txBody>
          <a:bodyPr>
            <a:normAutofit/>
          </a:bodyPr>
          <a:lstStyle/>
          <a:p>
            <a:pPr algn="ctr"/>
            <a:r>
              <a:rPr lang="en-US" sz="6500">
                <a:solidFill>
                  <a:schemeClr val="tx1"/>
                </a:solidFill>
              </a:rPr>
              <a:t>Classroom Teachers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CAEB819-0F4B-4D3C-8EF0-459812C388C8}"/>
              </a:ext>
            </a:extLst>
          </p:cNvPr>
          <p:cNvSpPr txBox="1">
            <a:spLocks/>
          </p:cNvSpPr>
          <p:nvPr/>
        </p:nvSpPr>
        <p:spPr>
          <a:xfrm>
            <a:off x="3573438" y="4799926"/>
            <a:ext cx="1080904" cy="64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Mr. Chase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89130A-4736-41F5-AE13-CB2D850E945D}"/>
              </a:ext>
            </a:extLst>
          </p:cNvPr>
          <p:cNvSpPr txBox="1">
            <a:spLocks/>
          </p:cNvSpPr>
          <p:nvPr/>
        </p:nvSpPr>
        <p:spPr>
          <a:xfrm>
            <a:off x="5013572" y="4796531"/>
            <a:ext cx="1080904" cy="64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Mrs. Jaworski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05CEE51-9CC4-4367-90F8-14ADBCF2F121}"/>
              </a:ext>
            </a:extLst>
          </p:cNvPr>
          <p:cNvSpPr txBox="1">
            <a:spLocks/>
          </p:cNvSpPr>
          <p:nvPr/>
        </p:nvSpPr>
        <p:spPr>
          <a:xfrm>
            <a:off x="2257736" y="4799926"/>
            <a:ext cx="1080904" cy="64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Mrs. </a:t>
            </a:r>
            <a:r>
              <a:rPr lang="en-US" sz="2000" err="1">
                <a:solidFill>
                  <a:schemeClr val="tx1"/>
                </a:solidFill>
              </a:rPr>
              <a:t>fillman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026" name="Picture 2" descr="5th grade teachers">
            <a:extLst>
              <a:ext uri="{FF2B5EF4-FFF2-40B4-BE49-F238E27FC236}">
                <a16:creationId xmlns:a16="http://schemas.microsoft.com/office/drawing/2014/main" id="{9E01472A-BE2D-4EA0-9024-E67293DDF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59" y="1348936"/>
            <a:ext cx="4577071" cy="34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th teachers">
            <a:hlinkClick r:id="" action="ppaction://media"/>
            <a:extLst>
              <a:ext uri="{FF2B5EF4-FFF2-40B4-BE49-F238E27FC236}">
                <a16:creationId xmlns:a16="http://schemas.microsoft.com/office/drawing/2014/main" id="{52A048A0-C2C5-4C54-822F-406E8C2B4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470" y="5061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9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9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9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6157" y="1110053"/>
            <a:ext cx="3415684" cy="4580300"/>
          </a:xfrm>
        </p:spPr>
        <p:txBody>
          <a:bodyPr>
            <a:normAutofit/>
          </a:bodyPr>
          <a:lstStyle/>
          <a:p>
            <a:pPr algn="ctr"/>
            <a:r>
              <a:rPr lang="en-US" sz="6500">
                <a:solidFill>
                  <a:schemeClr val="tx1"/>
                </a:solidFill>
              </a:rPr>
              <a:t>Support </a:t>
            </a:r>
            <a:br>
              <a:rPr lang="en-US" sz="6500">
                <a:solidFill>
                  <a:schemeClr val="tx1"/>
                </a:solidFill>
              </a:rPr>
            </a:br>
            <a:r>
              <a:rPr lang="en-US" sz="6500">
                <a:solidFill>
                  <a:schemeClr val="tx1"/>
                </a:solidFill>
              </a:rPr>
              <a:t>teachers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CAEB819-0F4B-4D3C-8EF0-459812C388C8}"/>
              </a:ext>
            </a:extLst>
          </p:cNvPr>
          <p:cNvSpPr txBox="1">
            <a:spLocks/>
          </p:cNvSpPr>
          <p:nvPr/>
        </p:nvSpPr>
        <p:spPr>
          <a:xfrm>
            <a:off x="3203056" y="335553"/>
            <a:ext cx="1641620" cy="773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10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Mrs. Slough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 sz="2000"/>
              <a:t>Intervention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89130A-4736-41F5-AE13-CB2D850E945D}"/>
              </a:ext>
            </a:extLst>
          </p:cNvPr>
          <p:cNvSpPr txBox="1">
            <a:spLocks/>
          </p:cNvSpPr>
          <p:nvPr/>
        </p:nvSpPr>
        <p:spPr>
          <a:xfrm>
            <a:off x="5090611" y="255978"/>
            <a:ext cx="1605466" cy="806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10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Mrs. Krischel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SPED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05CEE51-9CC4-4367-90F8-14ADBCF2F121}"/>
              </a:ext>
            </a:extLst>
          </p:cNvPr>
          <p:cNvSpPr txBox="1">
            <a:spLocks/>
          </p:cNvSpPr>
          <p:nvPr/>
        </p:nvSpPr>
        <p:spPr>
          <a:xfrm>
            <a:off x="1473041" y="311464"/>
            <a:ext cx="1663609" cy="750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10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Mrs. </a:t>
            </a:r>
            <a:r>
              <a:rPr lang="en-US" sz="2000" err="1">
                <a:solidFill>
                  <a:schemeClr val="tx1"/>
                </a:solidFill>
              </a:rPr>
              <a:t>Frohling</a:t>
            </a:r>
            <a:endParaRPr lang="en-US" sz="2000">
              <a:solidFill>
                <a:schemeClr val="tx1"/>
              </a:solidFill>
            </a:endParaRPr>
          </a:p>
          <a:p>
            <a:pPr algn="ctr"/>
            <a:r>
              <a:rPr lang="en-US" sz="2000">
                <a:solidFill>
                  <a:schemeClr val="tx1"/>
                </a:solidFill>
              </a:rPr>
              <a:t>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FA239-35B1-4A83-BF15-A7E81858DF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9837" b="31507"/>
          <a:stretch/>
        </p:blipFill>
        <p:spPr>
          <a:xfrm>
            <a:off x="1088721" y="1271040"/>
            <a:ext cx="5454421" cy="4256977"/>
          </a:xfrm>
          <a:prstGeom prst="rect">
            <a:avLst/>
          </a:prstGeom>
        </p:spPr>
      </p:pic>
      <p:pic>
        <p:nvPicPr>
          <p:cNvPr id="5" name="Krischel intro">
            <a:hlinkClick r:id="" action="ppaction://media"/>
            <a:extLst>
              <a:ext uri="{FF2B5EF4-FFF2-40B4-BE49-F238E27FC236}">
                <a16:creationId xmlns:a16="http://schemas.microsoft.com/office/drawing/2014/main" id="{A5687729-F64C-4E00-92A8-84B8E6D33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18365" y="5976267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AAF6C8-78C7-4D63-B3D6-0E1BBEF61A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87995" y="603278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713281-D71D-4C18-97A2-6C71AF8E61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86899" y="6024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834" y="1432222"/>
            <a:ext cx="2886685" cy="3717487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Lovejoy Goals/Actions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2F2FDAD2-69B8-4D27-BEAE-486C6DFF7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1004008"/>
            <a:ext cx="6076949" cy="46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102" y="1432223"/>
            <a:ext cx="2818417" cy="3357976"/>
          </a:xfrm>
        </p:spPr>
        <p:txBody>
          <a:bodyPr>
            <a:normAutofit/>
          </a:bodyPr>
          <a:lstStyle/>
          <a:p>
            <a:pPr algn="ctr"/>
            <a:r>
              <a:rPr lang="en-US" sz="5600"/>
              <a:t>EL Education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FD3EBCF-61F9-4374-B3AE-2D36F0681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8" y="1179871"/>
            <a:ext cx="6857222" cy="4427850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EL Core</a:t>
            </a:r>
          </a:p>
          <a:p>
            <a:r>
              <a:rPr lang="en-US" sz="1800">
                <a:solidFill>
                  <a:srgbClr val="000000"/>
                </a:solidFill>
              </a:rPr>
              <a:t>Module 1: Human Rights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rgbClr val="000000"/>
                </a:solidFill>
              </a:rPr>
              <a:t>Esperanza Rising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Module 2: Biodiversity in the Rainforest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rgbClr val="000000"/>
                </a:solidFill>
              </a:rPr>
              <a:t>The Most Beautiful Roof in the World </a:t>
            </a:r>
          </a:p>
          <a:p>
            <a:endParaRPr lang="en-US" sz="900" i="1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Module 3: Athlete Leaders of Social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rgbClr val="000000"/>
                </a:solidFill>
              </a:rPr>
              <a:t>Promises to Keep </a:t>
            </a:r>
          </a:p>
          <a:p>
            <a:endParaRPr lang="en-US" sz="900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Module 4: The Impact of Natural Disasters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rgbClr val="000000"/>
                </a:solidFill>
              </a:rPr>
              <a:t>Eight Days: A Story of Haiti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F807B85-5E70-4DFB-A5E6-0F29B56A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4741" y="3940457"/>
            <a:ext cx="2863778" cy="11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6AB57-B7BE-43C3-B549-3D553CFE97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825" y="3691478"/>
            <a:ext cx="1138830" cy="1320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AFDB1-D804-46DB-98EB-7A7F75F36D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6871" y="1179871"/>
            <a:ext cx="899879" cy="1373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6A2BF-BB5E-4173-A5E2-E9AC3FE6D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2425" y="2051686"/>
            <a:ext cx="1019640" cy="1534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C5469-C492-49EB-94C7-D090F4C9B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6810" y="5137116"/>
            <a:ext cx="988249" cy="1543719"/>
          </a:xfrm>
          <a:prstGeom prst="rect">
            <a:avLst/>
          </a:prstGeom>
        </p:spPr>
      </p:pic>
      <p:pic>
        <p:nvPicPr>
          <p:cNvPr id="4" name="EL">
            <a:hlinkClick r:id="" action="ppaction://media"/>
            <a:extLst>
              <a:ext uri="{FF2B5EF4-FFF2-40B4-BE49-F238E27FC236}">
                <a16:creationId xmlns:a16="http://schemas.microsoft.com/office/drawing/2014/main" id="{8BD6BE57-2B57-4D66-8FE5-71C857CA9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68359" y="1099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102" y="1432223"/>
            <a:ext cx="2818417" cy="3357976"/>
          </a:xfrm>
        </p:spPr>
        <p:txBody>
          <a:bodyPr>
            <a:normAutofit/>
          </a:bodyPr>
          <a:lstStyle/>
          <a:p>
            <a:pPr algn="ctr"/>
            <a:r>
              <a:rPr lang="en-US" sz="5600"/>
              <a:t>EL Education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FD3EBCF-61F9-4374-B3AE-2D36F0681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8" y="1179871"/>
            <a:ext cx="6857222" cy="4427850"/>
          </a:xfrm>
        </p:spPr>
        <p:txBody>
          <a:bodyPr>
            <a:normAutofit lnSpcReduction="10000"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ALL Block</a:t>
            </a:r>
            <a:endParaRPr lang="en-US" sz="1600" b="1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Additional Work with Complex Text</a:t>
            </a:r>
          </a:p>
          <a:p>
            <a:endParaRPr lang="en-US" sz="2000" b="0" i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Reading and Speaking Fluency/GUM (Grammar, Usage, and Mechanics)</a:t>
            </a:r>
          </a:p>
          <a:p>
            <a:endParaRPr lang="en-US" sz="2000" b="0" i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Writing Practice</a:t>
            </a:r>
          </a:p>
          <a:p>
            <a:endParaRPr lang="en-US" sz="2000" b="0" i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Word Study and Vocabulary</a:t>
            </a:r>
          </a:p>
          <a:p>
            <a:endParaRPr lang="en-US" sz="2000" b="0" i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Independent Reading</a:t>
            </a:r>
            <a:endParaRPr lang="en-US" sz="2800" b="1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F807B85-5E70-4DFB-A5E6-0F29B56A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4741" y="3940457"/>
            <a:ext cx="2863778" cy="11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ll Block">
            <a:hlinkClick r:id="" action="ppaction://media"/>
            <a:extLst>
              <a:ext uri="{FF2B5EF4-FFF2-40B4-BE49-F238E27FC236}">
                <a16:creationId xmlns:a16="http://schemas.microsoft.com/office/drawing/2014/main" id="{DE87BE39-9EBD-4DF6-8A5E-43B0EFFB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102" y="1432223"/>
            <a:ext cx="2818417" cy="3357976"/>
          </a:xfrm>
        </p:spPr>
        <p:txBody>
          <a:bodyPr>
            <a:normAutofit/>
          </a:bodyPr>
          <a:lstStyle/>
          <a:p>
            <a:r>
              <a:rPr lang="en-US" sz="6000"/>
              <a:t>IM Math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27AE1-C69B-4A31-9323-CEB8183C2706}"/>
              </a:ext>
            </a:extLst>
          </p:cNvPr>
          <p:cNvSpPr txBox="1">
            <a:spLocks/>
          </p:cNvSpPr>
          <p:nvPr/>
        </p:nvSpPr>
        <p:spPr>
          <a:xfrm>
            <a:off x="1022554" y="1328374"/>
            <a:ext cx="6637105" cy="4361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sz="1600">
              <a:latin typeface="+mn-lt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CBBC07B-653F-443F-B4D0-E67C8CD131C5}"/>
              </a:ext>
            </a:extLst>
          </p:cNvPr>
          <p:cNvSpPr txBox="1">
            <a:spLocks/>
          </p:cNvSpPr>
          <p:nvPr/>
        </p:nvSpPr>
        <p:spPr>
          <a:xfrm>
            <a:off x="920158" y="1179871"/>
            <a:ext cx="6857222" cy="443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</a:rPr>
              <a:t>8 Units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Finding Volume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Fractions as Quotients and Fraction Multiplication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Multiplying and Dividing Fractions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Wrapping Up Multiplication and Division Multi-Digit Numbers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Place Value Patterns and Decimal Operations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More Decimal and Fractions Operations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Shapes of the Coordinate Plane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Putting It All Together </a:t>
            </a:r>
          </a:p>
          <a:p>
            <a:pPr marL="342900" indent="-342900">
              <a:buFont typeface="+mj-lt"/>
              <a:buAutoNum type="arabicPeriod"/>
            </a:pPr>
            <a:endParaRPr lang="en-US" sz="18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0E203204-D7A3-449D-B18C-EAB0F0DFAA4A}"/>
              </a:ext>
            </a:extLst>
          </p:cNvPr>
          <p:cNvSpPr/>
          <p:nvPr/>
        </p:nvSpPr>
        <p:spPr>
          <a:xfrm>
            <a:off x="8064233" y="3488395"/>
            <a:ext cx="759543" cy="715297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4CDB1438-5EAC-4252-BFF4-AB014FAF6282}"/>
              </a:ext>
            </a:extLst>
          </p:cNvPr>
          <p:cNvSpPr/>
          <p:nvPr/>
        </p:nvSpPr>
        <p:spPr>
          <a:xfrm>
            <a:off x="8340139" y="4633002"/>
            <a:ext cx="759543" cy="715297"/>
          </a:xfrm>
          <a:prstGeom prst="mathMin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F4CD8C21-107E-4F8A-A2A1-64335EBCBD43}"/>
              </a:ext>
            </a:extLst>
          </p:cNvPr>
          <p:cNvSpPr/>
          <p:nvPr/>
        </p:nvSpPr>
        <p:spPr>
          <a:xfrm>
            <a:off x="8937218" y="3846043"/>
            <a:ext cx="706905" cy="829940"/>
          </a:xfrm>
          <a:prstGeom prst="mathMultipl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vision Sign 12">
            <a:extLst>
              <a:ext uri="{FF2B5EF4-FFF2-40B4-BE49-F238E27FC236}">
                <a16:creationId xmlns:a16="http://schemas.microsoft.com/office/drawing/2014/main" id="{CD7D15B1-5EA7-43AB-8D04-AF07F5EF0BCF}"/>
              </a:ext>
            </a:extLst>
          </p:cNvPr>
          <p:cNvSpPr/>
          <p:nvPr/>
        </p:nvSpPr>
        <p:spPr>
          <a:xfrm>
            <a:off x="9869934" y="4366020"/>
            <a:ext cx="759543" cy="744961"/>
          </a:xfrm>
          <a:prstGeom prst="mathDivid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quals 15">
            <a:extLst>
              <a:ext uri="{FF2B5EF4-FFF2-40B4-BE49-F238E27FC236}">
                <a16:creationId xmlns:a16="http://schemas.microsoft.com/office/drawing/2014/main" id="{FCF8390E-957F-4EF1-AC29-A08356BDE2F9}"/>
              </a:ext>
            </a:extLst>
          </p:cNvPr>
          <p:cNvSpPr/>
          <p:nvPr/>
        </p:nvSpPr>
        <p:spPr>
          <a:xfrm>
            <a:off x="10022963" y="3583879"/>
            <a:ext cx="811526" cy="619813"/>
          </a:xfrm>
          <a:prstGeom prst="mathEqua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math">
            <a:hlinkClick r:id="" action="ppaction://media"/>
            <a:extLst>
              <a:ext uri="{FF2B5EF4-FFF2-40B4-BE49-F238E27FC236}">
                <a16:creationId xmlns:a16="http://schemas.microsoft.com/office/drawing/2014/main" id="{45219FCB-2C1C-4EBE-A223-2063F0DE8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3301" y="49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F3BDB2-0586-430E-811A-74BAFDEE6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1E305B-0351-4E03-8C1B-F23D3A346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152" y="928117"/>
            <a:ext cx="66294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848660-F9C2-4F86-A218-6AE0FB4CC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66" y="1640189"/>
            <a:ext cx="3662813" cy="3357976"/>
          </a:xfrm>
        </p:spPr>
        <p:txBody>
          <a:bodyPr>
            <a:normAutofit/>
          </a:bodyPr>
          <a:lstStyle/>
          <a:p>
            <a:pPr algn="ctr"/>
            <a:r>
              <a:rPr lang="en-US"/>
              <a:t>SAiL</a:t>
            </a:r>
            <a:br>
              <a:rPr lang="en-US"/>
            </a:br>
            <a:r>
              <a:rPr lang="en-US" sz="3200"/>
              <a:t>Self-aware</a:t>
            </a:r>
            <a:br>
              <a:rPr lang="en-US" sz="3200"/>
            </a:br>
            <a:r>
              <a:rPr lang="en-US" sz="3200"/>
              <a:t>accountable</a:t>
            </a:r>
            <a:br>
              <a:rPr lang="en-US" sz="3200"/>
            </a:br>
            <a:r>
              <a:rPr lang="en-US" sz="3200"/>
              <a:t>illustrates integrity </a:t>
            </a:r>
            <a:br>
              <a:rPr lang="en-US" sz="3200"/>
            </a:br>
            <a:r>
              <a:rPr lang="en-US" sz="3200"/>
              <a:t>leader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ABD882-B7CE-4433-B509-99205DB70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152" y="5780565"/>
            <a:ext cx="66294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F6A645-6137-4F43-8E88-D91CC337D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2C783A-4EEE-481B-815A-A1BB14F4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0186437-0053-4886-B612-804E4DC90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B3E4E59-B9CB-4CD9-916E-76A43057D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4005" y="1167646"/>
            <a:ext cx="6125167" cy="4486685"/>
          </a:xfrm>
          <a:prstGeom prst="rect">
            <a:avLst/>
          </a:prstGeom>
        </p:spPr>
      </p:pic>
      <p:pic>
        <p:nvPicPr>
          <p:cNvPr id="3" name="sail">
            <a:hlinkClick r:id="" action="ppaction://media"/>
            <a:extLst>
              <a:ext uri="{FF2B5EF4-FFF2-40B4-BE49-F238E27FC236}">
                <a16:creationId xmlns:a16="http://schemas.microsoft.com/office/drawing/2014/main" id="{CF0A535C-9AEC-48CF-972B-EECC75F56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3148" y="5080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6975A5-C5D6-4C49-9D50-2DF503437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5470" y="1200265"/>
            <a:ext cx="3385696" cy="4580300"/>
          </a:xfrm>
        </p:spPr>
        <p:txBody>
          <a:bodyPr>
            <a:noAutofit/>
          </a:bodyPr>
          <a:lstStyle/>
          <a:p>
            <a:pPr algn="ctr"/>
            <a:r>
              <a:rPr lang="en-US" sz="5100"/>
              <a:t>Expectations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09A76-5423-4334-AAC9-DEAA81DE7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955" y="1103210"/>
            <a:ext cx="3510322" cy="452543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7B7522-53EA-432E-810F-F2101EC02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459" y="1632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389F7E60ACEC42A05955553C09BAFD" ma:contentTypeVersion="12" ma:contentTypeDescription="Create a new document." ma:contentTypeScope="" ma:versionID="c272d9c28fbac9f23b8b5f0631f8e477">
  <xsd:schema xmlns:xsd="http://www.w3.org/2001/XMLSchema" xmlns:xs="http://www.w3.org/2001/XMLSchema" xmlns:p="http://schemas.microsoft.com/office/2006/metadata/properties" xmlns:ns2="e9fd946b-86e1-4ea1-b1ff-f5a3e959412c" xmlns:ns3="0224314b-8330-469d-aea5-ffb834f88d78" targetNamespace="http://schemas.microsoft.com/office/2006/metadata/properties" ma:root="true" ma:fieldsID="8a07ca63fc5d3d6c41ca5d8329ece17a" ns2:_="" ns3:_="">
    <xsd:import namespace="e9fd946b-86e1-4ea1-b1ff-f5a3e959412c"/>
    <xsd:import namespace="0224314b-8330-469d-aea5-ffb834f88d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d946b-86e1-4ea1-b1ff-f5a3e95941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4314b-8330-469d-aea5-ffb834f88d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D78AE-F1F6-4E64-8174-894F9E4F4C66}"/>
</file>

<file path=customXml/itemProps2.xml><?xml version="1.0" encoding="utf-8"?>
<ds:datastoreItem xmlns:ds="http://schemas.openxmlformats.org/officeDocument/2006/customXml" ds:itemID="{0996CFCC-77EB-4105-8FC1-7FCAB4C5A97C}">
  <ds:schemaRefs>
    <ds:schemaRef ds:uri="2e63cb39-d935-4a4d-b356-e87240236f7f"/>
    <ds:schemaRef ds:uri="93558a77-cf32-45a4-8db6-80fc2e95362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F16DDC-A453-49AF-A46A-C7A5CD715D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51</TotalTime>
  <Words>473</Words>
  <Application>Microsoft Office PowerPoint</Application>
  <PresentationFormat>Widescreen</PresentationFormat>
  <Paragraphs>81</Paragraphs>
  <Slides>12</Slides>
  <Notes>10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Wood Type</vt:lpstr>
      <vt:lpstr>5th Grade  virtual cruise </vt:lpstr>
      <vt:lpstr>Classroom Teachers</vt:lpstr>
      <vt:lpstr>Support  teachers</vt:lpstr>
      <vt:lpstr>Lovejoy Goals/Actions</vt:lpstr>
      <vt:lpstr>EL Education</vt:lpstr>
      <vt:lpstr>EL Education</vt:lpstr>
      <vt:lpstr>IM Math</vt:lpstr>
      <vt:lpstr>SAiL Self-aware accountable illustrates integrity  leader</vt:lpstr>
      <vt:lpstr>Expectations</vt:lpstr>
      <vt:lpstr>Refill station</vt:lpstr>
      <vt:lpstr>yardsticks</vt:lpstr>
      <vt:lpstr>-Flashcards  -READ 20 MINUTES A DAY   Online Resources:  -Elementary student resources website  https://www.factmonster.com/math/flashcards  https://www.splashlearn.com/math-skills/math-facts  https://www.roomrecess.com/mobile/FastFacts/play.html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5th Grade at Lovejoy Elementary</dc:title>
  <dc:creator>Williams, Megan</dc:creator>
  <cp:lastModifiedBy>Slough, Madalynn</cp:lastModifiedBy>
  <cp:revision>5</cp:revision>
  <dcterms:created xsi:type="dcterms:W3CDTF">2021-09-14T19:55:56Z</dcterms:created>
  <dcterms:modified xsi:type="dcterms:W3CDTF">2021-09-22T13:52:23Z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0x010100CC389F7E60ACEC42A05955553C09BAFD</vt:lpwstr>
  </property>
</Properties>
</file>